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8" r:id="rId3"/>
    <p:sldId id="259" r:id="rId4"/>
    <p:sldId id="261" r:id="rId5"/>
    <p:sldId id="260" r:id="rId6"/>
    <p:sldId id="273" r:id="rId7"/>
    <p:sldId id="263" r:id="rId8"/>
    <p:sldId id="264" r:id="rId9"/>
    <p:sldId id="265" r:id="rId10"/>
    <p:sldId id="266" r:id="rId11"/>
    <p:sldId id="267" r:id="rId12"/>
    <p:sldId id="272" r:id="rId13"/>
    <p:sldId id="269" r:id="rId14"/>
    <p:sldId id="268" r:id="rId15"/>
    <p:sldId id="274" r:id="rId16"/>
    <p:sldId id="270" r:id="rId17"/>
    <p:sldId id="279" r:id="rId18"/>
    <p:sldId id="280" r:id="rId19"/>
    <p:sldId id="262" r:id="rId20"/>
    <p:sldId id="275" r:id="rId21"/>
    <p:sldId id="276" r:id="rId22"/>
    <p:sldId id="277" r:id="rId23"/>
    <p:sldId id="278" r:id="rId24"/>
    <p:sldId id="281" r:id="rId25"/>
    <p:sldId id="282" r:id="rId2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g8JHfzJsijXATRdC0oEv80WlMG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Světlý styl 1 – zvýraznění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69" autoAdjust="0"/>
    <p:restoredTop sz="94660"/>
  </p:normalViewPr>
  <p:slideViewPr>
    <p:cSldViewPr snapToGrid="0">
      <p:cViewPr varScale="1">
        <p:scale>
          <a:sx n="97" d="100"/>
          <a:sy n="97" d="100"/>
        </p:scale>
        <p:origin x="4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27132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239914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37996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347825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519828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38168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664328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35833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11991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07606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855473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727233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974089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938971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10451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888366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80630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34340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33756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36683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13644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03882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4161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69724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Elemen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Element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Elemen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Element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Global_attribute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-2" y="0"/>
            <a:ext cx="1219200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94901"/>
                </a:srgbClr>
              </a:gs>
              <a:gs pos="34000">
                <a:srgbClr val="000000">
                  <a:alpha val="94901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0">
                <a:srgbClr val="2F5496">
                  <a:alpha val="58039"/>
                </a:srgbClr>
              </a:gs>
              <a:gs pos="28000">
                <a:srgbClr val="2F5496">
                  <a:alpha val="58039"/>
                </a:srgbClr>
              </a:gs>
              <a:gs pos="100000">
                <a:srgbClr val="000000">
                  <a:alpha val="69019"/>
                </a:srgbClr>
              </a:gs>
            </a:gsLst>
            <a:lin ang="11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 flipH="1">
            <a:off x="2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0980"/>
                </a:srgbClr>
              </a:gs>
              <a:gs pos="100000">
                <a:srgbClr val="4472C4">
                  <a:alpha val="0"/>
                </a:srgbClr>
              </a:gs>
            </a:gsLst>
            <a:lin ang="15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699714" y="5490971"/>
            <a:ext cx="6962072" cy="11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Frontend</a:t>
            </a:r>
            <a:r>
              <a:rPr lang="cs-CZ" sz="4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- HTML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40900" y="935399"/>
            <a:ext cx="12192001" cy="3044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základní struktura</a:t>
            </a:r>
            <a:endParaRPr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348FF400-AC79-BDC8-5A9A-A449E75D1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198" y="1951657"/>
            <a:ext cx="10043604" cy="4368560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6A9BC60B-8699-5F9A-4BD6-6747FD42C425}"/>
              </a:ext>
            </a:extLst>
          </p:cNvPr>
          <p:cNvSpPr txBox="1"/>
          <p:nvPr/>
        </p:nvSpPr>
        <p:spPr>
          <a:xfrm>
            <a:off x="1073287" y="6270590"/>
            <a:ext cx="10043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200" i="1" dirty="0"/>
              <a:t>Tuto základní šablonu HTML je možné snadno vytvořit – stačí napsat html:5 a stisknout Enter nebo kliknout do zobrazené nabídky.</a:t>
            </a:r>
          </a:p>
        </p:txBody>
      </p:sp>
    </p:spTree>
    <p:extLst>
      <p:ext uri="{BB962C8B-B14F-4D97-AF65-F5344CB8AC3E}">
        <p14:creationId xmlns:p14="http://schemas.microsoft.com/office/powerpoint/2010/main" val="3417364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základní struktura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36785"/>
            <a:ext cx="10021302" cy="3655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Značka </a:t>
            </a:r>
            <a:r>
              <a:rPr lang="cs-CZ" sz="2000" b="1" i="1" dirty="0" err="1">
                <a:latin typeface="Arial"/>
                <a:ea typeface="Arial"/>
                <a:cs typeface="Arial"/>
                <a:sym typeface="Arial"/>
              </a:rPr>
              <a:t>head</a:t>
            </a: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Obsahuje informace o stránce (meta tagy)</a:t>
            </a:r>
          </a:p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000" dirty="0"/>
              <a:t>Většinou pro prohlížeč nebo vyhledávače</a:t>
            </a:r>
          </a:p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Není viditelná pro uživ</a:t>
            </a:r>
            <a:r>
              <a:rPr lang="cs-CZ" sz="2000" dirty="0"/>
              <a:t>atele (s výjimkou značek pro titulek a ikonku) </a:t>
            </a:r>
            <a:endParaRPr lang="cs-CZ" sz="2000" dirty="0">
              <a:latin typeface="Arial"/>
              <a:ea typeface="Arial"/>
              <a:cs typeface="Arial"/>
              <a:sym typeface="Arial"/>
            </a:endParaRPr>
          </a:p>
          <a:p>
            <a:pPr marL="5152" indent="0">
              <a:lnSpc>
                <a:spcPct val="115000"/>
              </a:lnSpc>
              <a:spcBef>
                <a:spcPts val="0"/>
              </a:spcBef>
              <a:buSzPct val="100000"/>
              <a:buNone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Značka </a:t>
            </a:r>
            <a:r>
              <a:rPr lang="cs-CZ" sz="2000" b="1" i="1" dirty="0">
                <a:latin typeface="Arial"/>
                <a:ea typeface="Arial"/>
                <a:cs typeface="Arial"/>
                <a:sym typeface="Arial"/>
              </a:rPr>
              <a:t>body</a:t>
            </a: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Obsahuje samotný obsah stránky</a:t>
            </a:r>
          </a:p>
          <a:p>
            <a:pPr marL="805252" lvl="1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1600" dirty="0"/>
              <a:t>HTML strukturu stránky</a:t>
            </a:r>
          </a:p>
          <a:p>
            <a:pPr marL="805252" lvl="1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1600" dirty="0"/>
              <a:t>Obsah (texty, obrázky apod.)</a:t>
            </a:r>
          </a:p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000" dirty="0"/>
              <a:t>Vše co umístíte mezi značky </a:t>
            </a:r>
            <a:r>
              <a:rPr lang="cs-CZ" sz="2000" i="1" dirty="0"/>
              <a:t>body</a:t>
            </a:r>
            <a:r>
              <a:rPr lang="cs-CZ" sz="2000" dirty="0"/>
              <a:t> bude vykresleno v prohlížeči.</a:t>
            </a:r>
          </a:p>
        </p:txBody>
      </p:sp>
    </p:spTree>
    <p:extLst>
      <p:ext uri="{BB962C8B-B14F-4D97-AF65-F5344CB8AC3E}">
        <p14:creationId xmlns:p14="http://schemas.microsoft.com/office/powerpoint/2010/main" val="2914251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textové tagy</a:t>
            </a:r>
            <a:endParaRPr dirty="0"/>
          </a:p>
        </p:txBody>
      </p:sp>
      <p:graphicFrame>
        <p:nvGraphicFramePr>
          <p:cNvPr id="2" name="Tabulka 1">
            <a:extLst>
              <a:ext uri="{FF2B5EF4-FFF2-40B4-BE49-F238E27FC236}">
                <a16:creationId xmlns:a16="http://schemas.microsoft.com/office/drawing/2014/main" id="{26CEB651-EE3F-959D-C72C-7E541E05A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393543"/>
              </p:ext>
            </p:extLst>
          </p:nvPr>
        </p:nvGraphicFramePr>
        <p:xfrm>
          <a:off x="1096500" y="2566214"/>
          <a:ext cx="10021302" cy="381508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410180">
                  <a:extLst>
                    <a:ext uri="{9D8B030D-6E8A-4147-A177-3AD203B41FA5}">
                      <a16:colId xmlns:a16="http://schemas.microsoft.com/office/drawing/2014/main" val="1904938606"/>
                    </a:ext>
                  </a:extLst>
                </a:gridCol>
                <a:gridCol w="4545367">
                  <a:extLst>
                    <a:ext uri="{9D8B030D-6E8A-4147-A177-3AD203B41FA5}">
                      <a16:colId xmlns:a16="http://schemas.microsoft.com/office/drawing/2014/main" val="3590163074"/>
                    </a:ext>
                  </a:extLst>
                </a:gridCol>
                <a:gridCol w="3065755">
                  <a:extLst>
                    <a:ext uri="{9D8B030D-6E8A-4147-A177-3AD203B41FA5}">
                      <a16:colId xmlns:a16="http://schemas.microsoft.com/office/drawing/2014/main" val="1313374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Popis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Typ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933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Nadpisy úrovně 1 až šest (&lt;h1&gt; - &lt;h6&gt;).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073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Odstavec textu.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blokový element</a:t>
                      </a:r>
                    </a:p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555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Neuspořádaný seznam (odrážky jsou puntíky).</a:t>
                      </a:r>
                    </a:p>
                    <a:p>
                      <a:r>
                        <a:rPr lang="cs-CZ" dirty="0"/>
                        <a:t>Pro správné zobrazení seznamu je nutné dovnitř </a:t>
                      </a:r>
                      <a:r>
                        <a:rPr lang="cs-CZ" b="1" i="1" dirty="0"/>
                        <a:t>ul</a:t>
                      </a:r>
                      <a:r>
                        <a:rPr lang="cs-CZ" b="0" i="0" dirty="0"/>
                        <a:t> tagu vložit pro každou položku </a:t>
                      </a:r>
                      <a:r>
                        <a:rPr lang="cs-CZ" b="1" i="1" dirty="0" err="1"/>
                        <a:t>li</a:t>
                      </a:r>
                      <a:r>
                        <a:rPr lang="cs-CZ" b="0" i="0" dirty="0"/>
                        <a:t> tagy.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blokový element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(jak </a:t>
                      </a:r>
                      <a:r>
                        <a:rPr lang="cs-CZ" b="1" i="1" dirty="0"/>
                        <a:t>ul</a:t>
                      </a:r>
                      <a:r>
                        <a:rPr lang="cs-CZ" b="0" i="0" dirty="0"/>
                        <a:t> tak i </a:t>
                      </a:r>
                      <a:r>
                        <a:rPr lang="cs-CZ" b="1" i="1" dirty="0" err="1"/>
                        <a:t>li</a:t>
                      </a:r>
                      <a:r>
                        <a:rPr lang="cs-CZ" b="0" i="0" dirty="0"/>
                        <a:t>)</a:t>
                      </a:r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862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Uspořádaný seznam (odrážky jsou číslice/písmena).</a:t>
                      </a:r>
                    </a:p>
                    <a:p>
                      <a:r>
                        <a:rPr lang="cs-CZ" dirty="0"/>
                        <a:t>Zbytek stejný jako u neuspořádaného seznamu.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blokový element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(jak </a:t>
                      </a:r>
                      <a:r>
                        <a:rPr lang="cs-CZ" b="1" i="1" dirty="0" err="1"/>
                        <a:t>ol</a:t>
                      </a:r>
                      <a:r>
                        <a:rPr lang="cs-CZ" b="0" i="0" dirty="0"/>
                        <a:t> tak i </a:t>
                      </a:r>
                      <a:r>
                        <a:rPr lang="cs-CZ" b="1" i="1" dirty="0" err="1"/>
                        <a:t>li</a:t>
                      </a:r>
                      <a:r>
                        <a:rPr lang="cs-CZ" b="0" i="0" dirty="0"/>
                        <a:t>)</a:t>
                      </a:r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3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Odkaz (</a:t>
                      </a:r>
                      <a:r>
                        <a:rPr lang="cs-CZ" dirty="0" err="1"/>
                        <a:t>hyperlink</a:t>
                      </a:r>
                      <a:r>
                        <a:rPr lang="cs-CZ" dirty="0"/>
                        <a:t>) na stránky, soubory nebo konkrétní části stránek.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řádkový element</a:t>
                      </a:r>
                    </a:p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954795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94E4FFC3-2C50-805B-66CC-59CF757B58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3001849"/>
            <a:ext cx="1096775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&lt;h1&gt;&lt;/h1&gt;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0061960-962F-1D97-F047-A55886B297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3527958"/>
            <a:ext cx="896645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&lt;p&gt;&lt;/p&gt;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8D87785B-C31F-96B7-7C4D-5E3EC300BE1A}"/>
              </a:ext>
            </a:extLst>
          </p:cNvPr>
          <p:cNvSpPr txBox="1"/>
          <p:nvPr/>
        </p:nvSpPr>
        <p:spPr>
          <a:xfrm>
            <a:off x="1096499" y="1890944"/>
            <a:ext cx="10021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800" dirty="0"/>
              <a:t>V tabulce níže jsou uvedeny nejběžněji používané tagy pro zobrazení a formátování textu. Většina těchto tagů je sémantických. 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5A65F69-7B03-E84D-DEEB-FD9490ACB4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4012651"/>
            <a:ext cx="952505" cy="83099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&lt;ul&gt;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li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li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&lt;/ul&gt;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32121FD-526B-AAFC-93D3-DB3E2C49F1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9432" y="4979173"/>
            <a:ext cx="952505" cy="83099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ol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li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li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ol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645FB9AA-9A09-F1F3-855E-41E3C7D2F9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9432" y="5922016"/>
            <a:ext cx="869149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&lt;a&gt;&lt;/a&gt;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061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textové tagy</a:t>
            </a:r>
            <a:endParaRPr dirty="0"/>
          </a:p>
        </p:txBody>
      </p:sp>
      <p:graphicFrame>
        <p:nvGraphicFramePr>
          <p:cNvPr id="2" name="Tabulka 1">
            <a:extLst>
              <a:ext uri="{FF2B5EF4-FFF2-40B4-BE49-F238E27FC236}">
                <a16:creationId xmlns:a16="http://schemas.microsoft.com/office/drawing/2014/main" id="{26CEB651-EE3F-959D-C72C-7E541E05A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811609"/>
              </p:ext>
            </p:extLst>
          </p:nvPr>
        </p:nvGraphicFramePr>
        <p:xfrm>
          <a:off x="1096500" y="1944783"/>
          <a:ext cx="10021302" cy="39979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410180">
                  <a:extLst>
                    <a:ext uri="{9D8B030D-6E8A-4147-A177-3AD203B41FA5}">
                      <a16:colId xmlns:a16="http://schemas.microsoft.com/office/drawing/2014/main" val="1904938606"/>
                    </a:ext>
                  </a:extLst>
                </a:gridCol>
                <a:gridCol w="4545367">
                  <a:extLst>
                    <a:ext uri="{9D8B030D-6E8A-4147-A177-3AD203B41FA5}">
                      <a16:colId xmlns:a16="http://schemas.microsoft.com/office/drawing/2014/main" val="3590163074"/>
                    </a:ext>
                  </a:extLst>
                </a:gridCol>
                <a:gridCol w="3065755">
                  <a:extLst>
                    <a:ext uri="{9D8B030D-6E8A-4147-A177-3AD203B41FA5}">
                      <a16:colId xmlns:a16="http://schemas.microsoft.com/office/drawing/2014/main" val="1313374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Popis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Typ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933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Tučný text (sémantický).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Párový tag, řádkový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073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Tučný text (nesémantický).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řádkový element</a:t>
                      </a:r>
                    </a:p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555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Kurzíva (sémantická).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řádkový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862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Kurzíva (nesémantická).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řádkový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3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Podtržený text.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řádkový element</a:t>
                      </a:r>
                    </a:p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954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Přeškrtnutý text.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řádkový element</a:t>
                      </a:r>
                    </a:p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9035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Řádkový zlom (nový řádek v textu).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Nepárový tag, řádkový element</a:t>
                      </a:r>
                    </a:p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750052"/>
                  </a:ext>
                </a:extLst>
              </a:tr>
            </a:tbl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70061960-962F-1D97-F047-A55886B297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2915405"/>
            <a:ext cx="896645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&lt;b&gt;&lt;/</a:t>
            </a:r>
            <a:r>
              <a:rPr lang="cs-CZ" altLang="cs-CZ" sz="1600" dirty="0">
                <a:solidFill>
                  <a:srgbClr val="D5B778"/>
                </a:solidFill>
                <a:latin typeface="JetBrains Mono"/>
              </a:rPr>
              <a:t>b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5A65F69-7B03-E84D-DEEB-FD9490ACB4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3432033"/>
            <a:ext cx="1205779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em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em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32121FD-526B-AAFC-93D3-DB3E2C49F1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550" y="3950921"/>
            <a:ext cx="766557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&lt;i&gt;&lt;/i&gt;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645FB9AA-9A09-F1F3-855E-41E3C7D2F9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1530" y="4467549"/>
            <a:ext cx="888385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&lt;u&gt;&lt;/u&gt;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65B63AD-4B79-F123-EF2B-B27650527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2406392"/>
            <a:ext cx="1741182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strong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strong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6F32B92E-8B84-C9A2-DE74-E9B2E498CB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1529" y="4984177"/>
            <a:ext cx="833883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lang="cs-CZ" altLang="cs-CZ" sz="1600" dirty="0">
                <a:solidFill>
                  <a:srgbClr val="D5B778"/>
                </a:solidFill>
                <a:latin typeface="JetBrains Mono"/>
              </a:rPr>
              <a:t>s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lang="cs-CZ" altLang="cs-CZ" sz="1600" dirty="0">
                <a:solidFill>
                  <a:srgbClr val="D5B778"/>
                </a:solidFill>
                <a:latin typeface="JetBrains Mono"/>
              </a:rPr>
              <a:t>s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AFFF3490-242F-F5BA-B66C-71185817F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1528" y="5490978"/>
            <a:ext cx="569387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lang="cs-CZ" altLang="cs-CZ" sz="1600" dirty="0">
                <a:solidFill>
                  <a:srgbClr val="D5B778"/>
                </a:solidFill>
                <a:latin typeface="JetBrains Mono"/>
              </a:rPr>
              <a:t>br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Google Shape;101;p2">
            <a:extLst>
              <a:ext uri="{FF2B5EF4-FFF2-40B4-BE49-F238E27FC236}">
                <a16:creationId xmlns:a16="http://schemas.microsoft.com/office/drawing/2014/main" id="{C1ACFF73-6714-2627-1384-1D0C946178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36547" y="6120817"/>
            <a:ext cx="10021302" cy="455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5000" lnSpcReduction="10000"/>
          </a:bodyPr>
          <a:lstStyle/>
          <a:p>
            <a:pPr marL="5152" indent="0" algn="ctr">
              <a:lnSpc>
                <a:spcPct val="115000"/>
              </a:lnSpc>
              <a:spcBef>
                <a:spcPts val="0"/>
              </a:spcBef>
              <a:buSzPct val="100000"/>
              <a:buNone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Plný výčet tagů v dokumentaci: </a:t>
            </a:r>
            <a:r>
              <a:rPr lang="cs-CZ" sz="2000" dirty="0">
                <a:hlinkClick r:id="rId3"/>
              </a:rPr>
              <a:t>https://developer.mozilla.org/en-US/docs/Web/HTML/Element</a:t>
            </a:r>
            <a:r>
              <a:rPr lang="cs-CZ" sz="2000" dirty="0"/>
              <a:t> </a:t>
            </a:r>
            <a:endParaRPr lang="cs-CZ" sz="18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0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9280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netextové tagy</a:t>
            </a:r>
            <a:endParaRPr dirty="0"/>
          </a:p>
        </p:txBody>
      </p:sp>
      <p:graphicFrame>
        <p:nvGraphicFramePr>
          <p:cNvPr id="2" name="Tabulka 1">
            <a:extLst>
              <a:ext uri="{FF2B5EF4-FFF2-40B4-BE49-F238E27FC236}">
                <a16:creationId xmlns:a16="http://schemas.microsoft.com/office/drawing/2014/main" id="{26CEB651-EE3F-959D-C72C-7E541E05A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121712"/>
              </p:ext>
            </p:extLst>
          </p:nvPr>
        </p:nvGraphicFramePr>
        <p:xfrm>
          <a:off x="1096500" y="2406415"/>
          <a:ext cx="10021302" cy="39979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410180">
                  <a:extLst>
                    <a:ext uri="{9D8B030D-6E8A-4147-A177-3AD203B41FA5}">
                      <a16:colId xmlns:a16="http://schemas.microsoft.com/office/drawing/2014/main" val="1904938606"/>
                    </a:ext>
                  </a:extLst>
                </a:gridCol>
                <a:gridCol w="4545367">
                  <a:extLst>
                    <a:ext uri="{9D8B030D-6E8A-4147-A177-3AD203B41FA5}">
                      <a16:colId xmlns:a16="http://schemas.microsoft.com/office/drawing/2014/main" val="3590163074"/>
                    </a:ext>
                  </a:extLst>
                </a:gridCol>
                <a:gridCol w="3065755">
                  <a:extLst>
                    <a:ext uri="{9D8B030D-6E8A-4147-A177-3AD203B41FA5}">
                      <a16:colId xmlns:a16="http://schemas.microsoft.com/office/drawing/2014/main" val="1313374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Popis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Typ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933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Generický box – nesémantický. Používá se například u různých karet apod. (viz příklady na konci prezentace).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073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Generický obal textu – nesémantický. Používá se pro obalení textu např. pro </a:t>
                      </a:r>
                      <a:r>
                        <a:rPr lang="cs-CZ" dirty="0" err="1"/>
                        <a:t>ostylování</a:t>
                      </a:r>
                      <a:r>
                        <a:rPr lang="cs-CZ" dirty="0"/>
                        <a:t> apod.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řádkový element</a:t>
                      </a:r>
                    </a:p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555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Horizontální oddělovač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Nepárový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862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Vyskakovací okno (dialog nebo </a:t>
                      </a:r>
                      <a:r>
                        <a:rPr lang="cs-CZ" dirty="0" err="1"/>
                        <a:t>modal</a:t>
                      </a:r>
                      <a:r>
                        <a:rPr lang="cs-CZ" dirty="0"/>
                        <a:t>). Pro zobrazení je potřeba i Javascript.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3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Obal pro navigaci. Sémantický tag.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954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Obal pro hlavní obsah stránky (celá stránka bez záhlaví a zápatí). Sémantický tag.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445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Obal pro hlavní textový obsah stránky (článek, recept, apod.). Sémantický tag.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253702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94E4FFC3-2C50-805B-66CC-59CF757B58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2850928"/>
            <a:ext cx="1167307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&lt;div&gt;&lt;/div&gt;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0061960-962F-1D97-F047-A55886B297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3377037"/>
            <a:ext cx="1455938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span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lang="cs-CZ" altLang="cs-CZ" sz="1600" dirty="0" err="1">
                <a:solidFill>
                  <a:srgbClr val="D5B778"/>
                </a:solidFill>
                <a:latin typeface="JetBrains Mono"/>
              </a:rPr>
              <a:t>span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8D87785B-C31F-96B7-7C4D-5E3EC300BE1A}"/>
              </a:ext>
            </a:extLst>
          </p:cNvPr>
          <p:cNvSpPr txBox="1"/>
          <p:nvPr/>
        </p:nvSpPr>
        <p:spPr>
          <a:xfrm>
            <a:off x="1096499" y="1890944"/>
            <a:ext cx="10021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800" dirty="0"/>
              <a:t>V tabulce níže jsou uvedeny nejběžněji používané tagy pro vytváření struktury UI aplikace. 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5A65F69-7B03-E84D-DEEB-FD9490ACB4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3907286"/>
            <a:ext cx="569387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&lt;hr&gt;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04170ECC-F286-5A7E-5B5E-02BECFECD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4433390"/>
            <a:ext cx="1677880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&lt;dialog&gt;&lt;/</a:t>
            </a:r>
            <a:r>
              <a:rPr lang="cs-CZ" altLang="cs-CZ" sz="1600" dirty="0">
                <a:solidFill>
                  <a:srgbClr val="D5B778"/>
                </a:solidFill>
                <a:latin typeface="JetBrains Mono"/>
              </a:rPr>
              <a:t>dialog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9213A589-B009-D7E3-8C2D-03D5E8776E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4953999"/>
            <a:ext cx="1269507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&lt;nav&gt;&lt;/</a:t>
            </a:r>
            <a:r>
              <a:rPr lang="cs-CZ" altLang="cs-CZ" sz="1600" dirty="0">
                <a:solidFill>
                  <a:srgbClr val="D5B778"/>
                </a:solidFill>
                <a:latin typeface="JetBrains Mono"/>
              </a:rPr>
              <a:t>nav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18444985-E106-90AE-72E7-5731D8EBAB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996" y="5474608"/>
            <a:ext cx="1740024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main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lang="cs-CZ" altLang="cs-CZ" sz="1600" dirty="0" err="1">
                <a:solidFill>
                  <a:srgbClr val="D5B778"/>
                </a:solidFill>
                <a:latin typeface="JetBrains Mono"/>
              </a:rPr>
              <a:t>main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6D018F67-32C8-9750-3637-5A4D1481F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5995217"/>
            <a:ext cx="1740024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article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lang="cs-CZ" altLang="cs-CZ" sz="1600" dirty="0" err="1">
                <a:solidFill>
                  <a:srgbClr val="D5B778"/>
                </a:solidFill>
                <a:latin typeface="JetBrains Mono"/>
              </a:rPr>
              <a:t>article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029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netextové tagy</a:t>
            </a:r>
            <a:endParaRPr dirty="0"/>
          </a:p>
        </p:txBody>
      </p:sp>
      <p:graphicFrame>
        <p:nvGraphicFramePr>
          <p:cNvPr id="2" name="Tabulka 1">
            <a:extLst>
              <a:ext uri="{FF2B5EF4-FFF2-40B4-BE49-F238E27FC236}">
                <a16:creationId xmlns:a16="http://schemas.microsoft.com/office/drawing/2014/main" id="{26CEB651-EE3F-959D-C72C-7E541E05A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1004888"/>
              </p:ext>
            </p:extLst>
          </p:nvPr>
        </p:nvGraphicFramePr>
        <p:xfrm>
          <a:off x="1096500" y="1944780"/>
          <a:ext cx="10021302" cy="39979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05488">
                  <a:extLst>
                    <a:ext uri="{9D8B030D-6E8A-4147-A177-3AD203B41FA5}">
                      <a16:colId xmlns:a16="http://schemas.microsoft.com/office/drawing/2014/main" val="1904938606"/>
                    </a:ext>
                  </a:extLst>
                </a:gridCol>
                <a:gridCol w="4350059">
                  <a:extLst>
                    <a:ext uri="{9D8B030D-6E8A-4147-A177-3AD203B41FA5}">
                      <a16:colId xmlns:a16="http://schemas.microsoft.com/office/drawing/2014/main" val="3590163074"/>
                    </a:ext>
                  </a:extLst>
                </a:gridCol>
                <a:gridCol w="3065755">
                  <a:extLst>
                    <a:ext uri="{9D8B030D-6E8A-4147-A177-3AD203B41FA5}">
                      <a16:colId xmlns:a16="http://schemas.microsoft.com/office/drawing/2014/main" val="1313374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Popis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Typ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933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Obal pro sekci na stránkách (např. i v článku). Sémantický tag.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073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Obal pro záhlaví celé stránky, ale i například článku nebo sekce. Sémantický tag.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10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Obal pro zápatí celé stránky, ale i například článku nebo sekce. Sémantický tag.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9239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Obal pro obrázky a grafiku. Sémantický tag.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219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Popisek pro tag </a:t>
                      </a:r>
                      <a:r>
                        <a:rPr lang="cs-CZ" i="1" dirty="0" err="1"/>
                        <a:t>figure</a:t>
                      </a:r>
                      <a:r>
                        <a:rPr lang="cs-CZ" i="0" dirty="0"/>
                        <a:t>. Sémantický</a:t>
                      </a:r>
                      <a:r>
                        <a:rPr lang="cs-CZ" dirty="0"/>
                        <a:t> tag.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blokový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555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Značka pro nalinkování Javascriptu nebo přímo JS kód.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Párový tag, neviditelný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862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s-CZ" dirty="0"/>
                    </a:p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Značka pro nalinkování zdrojů jako CSS nebo ikonka stránek. Typicky použit v </a:t>
                      </a:r>
                      <a:r>
                        <a:rPr lang="cs-CZ" b="1" i="1" dirty="0" err="1"/>
                        <a:t>head</a:t>
                      </a:r>
                      <a:r>
                        <a:rPr lang="cs-CZ" b="0" i="0" dirty="0"/>
                        <a:t>.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Nepárový tag, neviditelný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31741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94E4FFC3-2C50-805B-66CC-59CF757B58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2389293"/>
            <a:ext cx="1875835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section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section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0061960-962F-1D97-F047-A55886B297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4467061"/>
            <a:ext cx="2379217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figcaption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figcaption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5A65F69-7B03-E84D-DEEB-FD9490ACB4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4" y="4997310"/>
            <a:ext cx="1596912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&lt;script&gt;&lt;/script&gt;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04170ECC-F286-5A7E-5B5E-02BECFECD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4" y="5523414"/>
            <a:ext cx="683581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lang="cs-CZ" altLang="cs-CZ" sz="1600" dirty="0">
                <a:solidFill>
                  <a:srgbClr val="D5B778"/>
                </a:solidFill>
                <a:latin typeface="JetBrains Mono"/>
              </a:rPr>
              <a:t>link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11637D4F-EEDE-E7BB-4E72-DD89B0E78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363" y="3943760"/>
            <a:ext cx="1648208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figure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figure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Google Shape;101;p2">
            <a:extLst>
              <a:ext uri="{FF2B5EF4-FFF2-40B4-BE49-F238E27FC236}">
                <a16:creationId xmlns:a16="http://schemas.microsoft.com/office/drawing/2014/main" id="{C1828599-072B-B92F-D1AB-1973EC1C9B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36547" y="6120817"/>
            <a:ext cx="10021302" cy="455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5000" lnSpcReduction="10000"/>
          </a:bodyPr>
          <a:lstStyle/>
          <a:p>
            <a:pPr marL="5152" indent="0" algn="ctr">
              <a:lnSpc>
                <a:spcPct val="115000"/>
              </a:lnSpc>
              <a:spcBef>
                <a:spcPts val="0"/>
              </a:spcBef>
              <a:buSzPct val="100000"/>
              <a:buNone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Plný výčet tagů v dokumentaci: </a:t>
            </a:r>
            <a:r>
              <a:rPr lang="cs-CZ" sz="2000" dirty="0">
                <a:hlinkClick r:id="rId3"/>
              </a:rPr>
              <a:t>https://developer.mozilla.org/en-US/docs/Web/HTML/Element</a:t>
            </a:r>
            <a:r>
              <a:rPr lang="cs-CZ" sz="2000" dirty="0"/>
              <a:t> </a:t>
            </a:r>
            <a:endParaRPr lang="cs-CZ" sz="18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4BB4A865-713A-C2E1-CB84-ACEEC5812B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844" y="2923168"/>
            <a:ext cx="1853392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header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header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883BCC42-6DAE-C9DE-EE4F-A20C83C277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844" y="3446469"/>
            <a:ext cx="1721946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footer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footer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837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tag pro obrázky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36785"/>
            <a:ext cx="10021302" cy="504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Vložení obrázků do stránky umožňuje tag </a:t>
            </a:r>
            <a:r>
              <a:rPr lang="cs-CZ" sz="2400" b="1" i="1" dirty="0" err="1">
                <a:latin typeface="Arial"/>
                <a:ea typeface="Arial"/>
                <a:cs typeface="Arial"/>
                <a:sym typeface="Arial"/>
              </a:rPr>
              <a:t>img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:</a:t>
            </a:r>
            <a:endParaRPr lang="cs-CZ"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DA3733F-9480-606D-D09E-6B4BCDF807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3187" y="2840854"/>
            <a:ext cx="6245621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img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src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="cesta/k/souboru.jpg"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alt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="Krátký popis co obrázek obsahuje"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Google Shape;101;p2">
            <a:extLst>
              <a:ext uri="{FF2B5EF4-FFF2-40B4-BE49-F238E27FC236}">
                <a16:creationId xmlns:a16="http://schemas.microsoft.com/office/drawing/2014/main" id="{1E750C15-B24C-06CD-A929-D405316CCB32}"/>
              </a:ext>
            </a:extLst>
          </p:cNvPr>
          <p:cNvSpPr txBox="1">
            <a:spLocks/>
          </p:cNvSpPr>
          <p:nvPr/>
        </p:nvSpPr>
        <p:spPr>
          <a:xfrm>
            <a:off x="1074198" y="3426558"/>
            <a:ext cx="10021302" cy="280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152" indent="0">
              <a:lnSpc>
                <a:spcPct val="115000"/>
              </a:lnSpc>
              <a:spcBef>
                <a:spcPts val="0"/>
              </a:spcBef>
              <a:buSzPct val="100000"/>
              <a:buFont typeface="Arial"/>
              <a:buNone/>
            </a:pPr>
            <a:r>
              <a:rPr lang="cs-CZ" sz="2400" dirty="0"/>
              <a:t>Tag </a:t>
            </a:r>
            <a:r>
              <a:rPr lang="cs-CZ" sz="2400" b="1" i="1" dirty="0" err="1"/>
              <a:t>img</a:t>
            </a:r>
            <a:r>
              <a:rPr lang="cs-CZ" sz="2400" dirty="0"/>
              <a:t> je nepárový a chová se jako řádkový element. To znamená, že bude mít takovou velikost jako obrázek (nebude se snažit zabrat 100 % dostupné šířky).</a:t>
            </a:r>
          </a:p>
          <a:p>
            <a:pPr marL="5152" indent="0">
              <a:lnSpc>
                <a:spcPct val="115000"/>
              </a:lnSpc>
              <a:spcBef>
                <a:spcPts val="0"/>
              </a:spcBef>
              <a:buSzPct val="100000"/>
              <a:buFont typeface="Arial"/>
              <a:buNone/>
            </a:pPr>
            <a:endParaRPr lang="cs-CZ" sz="2400" dirty="0"/>
          </a:p>
          <a:p>
            <a:pPr marL="5152" indent="0">
              <a:lnSpc>
                <a:spcPct val="115000"/>
              </a:lnSpc>
              <a:spcBef>
                <a:spcPts val="0"/>
              </a:spcBef>
              <a:buSzPct val="100000"/>
              <a:buFont typeface="Arial"/>
              <a:buNone/>
            </a:pPr>
            <a:r>
              <a:rPr lang="cs-CZ" sz="2400" dirty="0"/>
              <a:t>Pozor! Pokud použijete velký obrázek, vykreslí tag </a:t>
            </a:r>
            <a:r>
              <a:rPr lang="cs-CZ" sz="2400" b="1" i="1" dirty="0" err="1"/>
              <a:t>img</a:t>
            </a:r>
            <a:r>
              <a:rPr lang="cs-CZ" sz="2400" dirty="0"/>
              <a:t> obrázek v jeho původní velikosti a může tak rozbít zobrazení stránky (ukážeme si jak vyřešit pomocí CSS).</a:t>
            </a:r>
          </a:p>
        </p:txBody>
      </p:sp>
    </p:spTree>
    <p:extLst>
      <p:ext uri="{BB962C8B-B14F-4D97-AF65-F5344CB8AC3E}">
        <p14:creationId xmlns:p14="http://schemas.microsoft.com/office/powerpoint/2010/main" val="957009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</a:t>
            </a:r>
            <a:r>
              <a:rPr lang="cs-CZ" sz="3200" dirty="0">
                <a:solidFill>
                  <a:srgbClr val="FFFFFF"/>
                </a:solidFill>
              </a:rPr>
              <a:t>volba sémantického tagu</a:t>
            </a:r>
            <a:endParaRPr sz="3200" dirty="0"/>
          </a:p>
        </p:txBody>
      </p:sp>
      <p:sp>
        <p:nvSpPr>
          <p:cNvPr id="10" name="Google Shape;101;p2">
            <a:extLst>
              <a:ext uri="{FF2B5EF4-FFF2-40B4-BE49-F238E27FC236}">
                <a16:creationId xmlns:a16="http://schemas.microsoft.com/office/drawing/2014/main" id="{16568470-93DD-3B2D-D741-E47F6D1976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36547" y="6120817"/>
            <a:ext cx="10021302" cy="455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0000" lnSpcReduction="20000"/>
          </a:bodyPr>
          <a:lstStyle/>
          <a:p>
            <a:pPr marL="5152" indent="0" algn="ctr">
              <a:lnSpc>
                <a:spcPct val="115000"/>
              </a:lnSpc>
              <a:spcBef>
                <a:spcPts val="0"/>
              </a:spcBef>
              <a:buSzPct val="100000"/>
              <a:buNone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Plný sémantická specifikace v dokumentaci jednotlivých tagů: </a:t>
            </a:r>
            <a:r>
              <a:rPr lang="cs-CZ" sz="2000" dirty="0">
                <a:hlinkClick r:id="rId3"/>
              </a:rPr>
              <a:t>https://developer.mozilla.org/en-US/docs/Web/HTML/Element</a:t>
            </a:r>
            <a:r>
              <a:rPr lang="cs-CZ" sz="2000" dirty="0"/>
              <a:t> </a:t>
            </a:r>
            <a:endParaRPr lang="cs-CZ" sz="18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3CD21E76-16A7-73DF-02F0-55B9AA61D1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98" y="1752726"/>
            <a:ext cx="11887200" cy="436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056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</a:t>
            </a:r>
            <a:r>
              <a:rPr lang="cs-CZ" sz="3200" dirty="0">
                <a:solidFill>
                  <a:srgbClr val="FFFFFF"/>
                </a:solidFill>
              </a:rPr>
              <a:t>sémantický layout</a:t>
            </a:r>
            <a:endParaRPr sz="3200" dirty="0"/>
          </a:p>
        </p:txBody>
      </p:sp>
      <p:sp>
        <p:nvSpPr>
          <p:cNvPr id="10" name="Google Shape;101;p2">
            <a:extLst>
              <a:ext uri="{FF2B5EF4-FFF2-40B4-BE49-F238E27FC236}">
                <a16:creationId xmlns:a16="http://schemas.microsoft.com/office/drawing/2014/main" id="{16568470-93DD-3B2D-D741-E47F6D1976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36547" y="1879309"/>
            <a:ext cx="10021302" cy="455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indent="0" algn="ctr">
              <a:lnSpc>
                <a:spcPct val="115000"/>
              </a:lnSpc>
              <a:spcBef>
                <a:spcPts val="0"/>
              </a:spcBef>
              <a:buSzPct val="100000"/>
              <a:buNone/>
            </a:pPr>
            <a:r>
              <a:rPr lang="cs-CZ" sz="1800" dirty="0">
                <a:latin typeface="Arial"/>
                <a:ea typeface="Arial"/>
                <a:cs typeface="Arial"/>
                <a:sym typeface="Arial"/>
              </a:rPr>
              <a:t>Příklad možného uspořádání sémantických elementů do layoutu stránky.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732D67CC-F334-33A0-C3A0-CDD91C859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151" y="2261063"/>
            <a:ext cx="10129422" cy="45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53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atributy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36785"/>
            <a:ext cx="10021302" cy="2368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20000"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HTML atributy jsou vlastnosti, které můžeme HTML tagům nastavit. Některé jsou povinné, většina je nepovinná.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/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U párových značek atributy vždy zapisujeme k </a:t>
            </a:r>
            <a:r>
              <a:rPr lang="cs-CZ" sz="2400" b="1" i="1" dirty="0"/>
              <a:t>otevírací značce</a:t>
            </a:r>
            <a:r>
              <a:rPr lang="cs-CZ" sz="2400" i="1" dirty="0"/>
              <a:t>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i="1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Plný výčet atributů pro konkrétní elementy najdete v dokumentaci (</a:t>
            </a:r>
            <a:r>
              <a:rPr lang="cs-CZ" sz="2400" dirty="0">
                <a:hlinkClick r:id="rId3"/>
              </a:rPr>
              <a:t>https://developer.mozilla.org/en-US/</a:t>
            </a:r>
            <a:r>
              <a:rPr lang="cs-CZ" sz="2400" dirty="0" err="1">
                <a:hlinkClick r:id="rId3"/>
              </a:rPr>
              <a:t>docs</a:t>
            </a:r>
            <a:r>
              <a:rPr lang="cs-CZ" sz="2400" dirty="0">
                <a:hlinkClick r:id="rId3"/>
              </a:rPr>
              <a:t>/Web/HTML/Element</a:t>
            </a:r>
            <a:r>
              <a:rPr lang="cs-CZ" sz="2400" dirty="0"/>
              <a:t>). </a:t>
            </a:r>
            <a:endParaRPr lang="cs-CZ" sz="20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B4978DCC-C52F-4307-E0F3-4BC80388B7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110" y="4909359"/>
            <a:ext cx="3972479" cy="1286054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F008E9C5-82F7-376C-3BC6-15E886A1BE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8267" y="4909360"/>
            <a:ext cx="4305901" cy="128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02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Co je HTML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10151"/>
            <a:ext cx="10021302" cy="39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b="1" dirty="0">
                <a:latin typeface="Arial"/>
                <a:ea typeface="Arial"/>
                <a:cs typeface="Arial"/>
                <a:sym typeface="Arial"/>
              </a:rPr>
              <a:t>HTML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cs-CZ" sz="2400" b="1" dirty="0" err="1"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cs-CZ" sz="2400" dirty="0" err="1">
                <a:latin typeface="Arial"/>
                <a:ea typeface="Arial"/>
                <a:cs typeface="Arial"/>
                <a:sym typeface="Arial"/>
              </a:rPr>
              <a:t>yper</a:t>
            </a:r>
            <a:r>
              <a:rPr lang="cs-CZ" sz="2400" b="1" dirty="0" err="1"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cs-CZ" sz="2400" dirty="0" err="1">
                <a:latin typeface="Arial"/>
                <a:ea typeface="Arial"/>
                <a:cs typeface="Arial"/>
                <a:sym typeface="Arial"/>
              </a:rPr>
              <a:t>ext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cs-CZ" sz="2400" b="1" dirty="0" err="1"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cs-CZ" sz="2400" dirty="0" err="1">
                <a:latin typeface="Arial"/>
                <a:ea typeface="Arial"/>
                <a:cs typeface="Arial"/>
                <a:sym typeface="Arial"/>
              </a:rPr>
              <a:t>arkup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cs-CZ" sz="2400" b="1" dirty="0" err="1"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cs-CZ" sz="2400" dirty="0" err="1"/>
              <a:t>a</a:t>
            </a:r>
            <a:r>
              <a:rPr lang="cs-CZ" sz="2400" dirty="0" err="1">
                <a:latin typeface="Arial"/>
                <a:ea typeface="Arial"/>
                <a:cs typeface="Arial"/>
                <a:sym typeface="Arial"/>
              </a:rPr>
              <a:t>nguage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) je značkovací jazyk pro navržený pro tvorbu webovýc</a:t>
            </a:r>
            <a:r>
              <a:rPr lang="cs-CZ" sz="2400" dirty="0"/>
              <a:t>h stránek.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Používá se pro definici struktury jednotlivých stránek aplikace. Tato definice typicky vychází z designu aplikace, jehož strukturu my jako programátoři musíme efektivně převést do HTML.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Zjednodušeně řečeno budeme HTML používat k tomu, abychom definovali, kde se jednotlivé designové prvky na stránce nachází.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0741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atributy</a:t>
            </a:r>
            <a:endParaRPr dirty="0"/>
          </a:p>
        </p:txBody>
      </p:sp>
      <p:graphicFrame>
        <p:nvGraphicFramePr>
          <p:cNvPr id="2" name="Tabulka 1">
            <a:extLst>
              <a:ext uri="{FF2B5EF4-FFF2-40B4-BE49-F238E27FC236}">
                <a16:creationId xmlns:a16="http://schemas.microsoft.com/office/drawing/2014/main" id="{26CEB651-EE3F-959D-C72C-7E541E05A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376143"/>
              </p:ext>
            </p:extLst>
          </p:nvPr>
        </p:nvGraphicFramePr>
        <p:xfrm>
          <a:off x="1096500" y="2406415"/>
          <a:ext cx="10021302" cy="37693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043018">
                  <a:extLst>
                    <a:ext uri="{9D8B030D-6E8A-4147-A177-3AD203B41FA5}">
                      <a16:colId xmlns:a16="http://schemas.microsoft.com/office/drawing/2014/main" val="1904938606"/>
                    </a:ext>
                  </a:extLst>
                </a:gridCol>
                <a:gridCol w="5868140">
                  <a:extLst>
                    <a:ext uri="{9D8B030D-6E8A-4147-A177-3AD203B41FA5}">
                      <a16:colId xmlns:a16="http://schemas.microsoft.com/office/drawing/2014/main" val="3590163074"/>
                    </a:ext>
                  </a:extLst>
                </a:gridCol>
                <a:gridCol w="3110144">
                  <a:extLst>
                    <a:ext uri="{9D8B030D-6E8A-4147-A177-3AD203B41FA5}">
                      <a16:colId xmlns:a16="http://schemas.microsoft.com/office/drawing/2014/main" val="1313374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b="1" dirty="0"/>
                        <a:t>Atribut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Popis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Tagy, u kterých se nejčastěji používá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933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b="1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Unikátní identifikátor – na jedné může být libovolný počet ID, ale jejich obsah se nesmí opakovat. Slouží k identifikaci konkrétního elementu nebo jako kotva.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Všechny tagy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073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b="1" dirty="0" err="1"/>
                        <a:t>class</a:t>
                      </a:r>
                      <a:endParaRPr lang="cs-CZ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Neunikátní identifikátor – více tagů může mít </a:t>
                      </a:r>
                      <a:r>
                        <a:rPr lang="cs-CZ" dirty="0" err="1"/>
                        <a:t>class</a:t>
                      </a:r>
                      <a:r>
                        <a:rPr lang="cs-CZ" dirty="0"/>
                        <a:t> atribut se stejným obsahem. Slouží především ke usnadnění práce v CSS.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Všechny tagy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555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b="1" dirty="0" err="1"/>
                        <a:t>href</a:t>
                      </a:r>
                      <a:endParaRPr lang="cs-CZ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Hypertextová reference (link) na zdroj nebo stránku.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a, link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862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b="1" dirty="0" err="1"/>
                        <a:t>src</a:t>
                      </a:r>
                      <a:endParaRPr lang="cs-CZ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Cesta ke zdroji (souboru) na serveru.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 err="1"/>
                        <a:t>img</a:t>
                      </a:r>
                      <a:r>
                        <a:rPr lang="cs-CZ" dirty="0"/>
                        <a:t>, 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3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b="1" dirty="0"/>
                        <a:t>alt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Alternativní text, pokud se nepodaří načíst zdroj ze serveru.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 err="1"/>
                        <a:t>img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954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b="1" dirty="0" err="1"/>
                        <a:t>title</a:t>
                      </a:r>
                      <a:endParaRPr lang="cs-CZ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Alternativní text. Zobrazí se v malém boxu po najetí myší na element.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Všechny tagy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445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b="1" dirty="0"/>
                        <a:t>data-*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Datový atribut s definovatelným názvem. Slouží k ukládání dodatečných dat přímo k tagu. Následně se s ním pracuje v Javascriptu.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cs-CZ" dirty="0"/>
                        <a:t>Všechny tagy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253702"/>
                  </a:ext>
                </a:extLst>
              </a:tr>
            </a:tbl>
          </a:graphicData>
        </a:graphic>
      </p:graphicFrame>
      <p:sp>
        <p:nvSpPr>
          <p:cNvPr id="7" name="TextovéPole 6">
            <a:extLst>
              <a:ext uri="{FF2B5EF4-FFF2-40B4-BE49-F238E27FC236}">
                <a16:creationId xmlns:a16="http://schemas.microsoft.com/office/drawing/2014/main" id="{8D87785B-C31F-96B7-7C4D-5E3EC300BE1A}"/>
              </a:ext>
            </a:extLst>
          </p:cNvPr>
          <p:cNvSpPr txBox="1"/>
          <p:nvPr/>
        </p:nvSpPr>
        <p:spPr>
          <a:xfrm>
            <a:off x="1096499" y="1890944"/>
            <a:ext cx="10021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800" dirty="0"/>
              <a:t>V tabulce níže jsou uvedeny nejběžněji používané atributy. </a:t>
            </a:r>
          </a:p>
        </p:txBody>
      </p:sp>
      <p:sp>
        <p:nvSpPr>
          <p:cNvPr id="4" name="Google Shape;101;p2">
            <a:extLst>
              <a:ext uri="{FF2B5EF4-FFF2-40B4-BE49-F238E27FC236}">
                <a16:creationId xmlns:a16="http://schemas.microsoft.com/office/drawing/2014/main" id="{0C641298-8072-C4EF-3D40-F6843B0D99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36547" y="6321914"/>
            <a:ext cx="100213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62500" lnSpcReduction="20000"/>
          </a:bodyPr>
          <a:lstStyle/>
          <a:p>
            <a:pPr marL="5152" indent="0" algn="ctr">
              <a:lnSpc>
                <a:spcPct val="115000"/>
              </a:lnSpc>
              <a:spcBef>
                <a:spcPts val="0"/>
              </a:spcBef>
              <a:buSzPct val="100000"/>
              <a:buNone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Seznam globálních atributů (platných pro všechny tagy): </a:t>
            </a:r>
            <a:r>
              <a:rPr lang="cs-CZ" sz="2000" dirty="0">
                <a:hlinkClick r:id="rId3"/>
              </a:rPr>
              <a:t>https://developer.mozilla.org/en-US/docs/Web/HTML/Global_attributes</a:t>
            </a:r>
            <a:endParaRPr lang="cs-CZ" sz="2000" dirty="0"/>
          </a:p>
          <a:p>
            <a:pPr marL="5152" indent="0" algn="ctr">
              <a:lnSpc>
                <a:spcPct val="115000"/>
              </a:lnSpc>
              <a:spcBef>
                <a:spcPts val="0"/>
              </a:spcBef>
              <a:buSzPct val="100000"/>
              <a:buNone/>
            </a:pPr>
            <a:endParaRPr lang="cs-CZ" sz="18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0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86552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komentáře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36785"/>
            <a:ext cx="10021302" cy="2368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Občas je užitečné mít možnost vložit do HTML kódu komentář. Nejběžnější využití komentářů je:</a:t>
            </a:r>
          </a:p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Popis složitější části kódu (co dělá, proč je napsaná právě tímto způsobem apod.), typicky se komentáře píší nad komentovaný kód</a:t>
            </a:r>
          </a:p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Dočasné skrytí části kódu (tzv. </a:t>
            </a:r>
            <a:r>
              <a:rPr lang="cs-CZ" sz="2400" dirty="0" err="1">
                <a:latin typeface="Arial"/>
                <a:ea typeface="Arial"/>
                <a:cs typeface="Arial"/>
                <a:sym typeface="Arial"/>
              </a:rPr>
              <a:t>zakoment</a:t>
            </a:r>
            <a:r>
              <a:rPr lang="cs-CZ" sz="2400" dirty="0" err="1"/>
              <a:t>ování</a:t>
            </a:r>
            <a:r>
              <a:rPr lang="cs-CZ" sz="2400" dirty="0"/>
              <a:t>)</a:t>
            </a:r>
            <a:endParaRPr lang="cs-CZ"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F55BF40-7B9E-B301-57E6-FF9CFCF103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0527" y="4815432"/>
            <a:ext cx="6290505" cy="1569660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&lt;!--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&lt;p&gt;Odstavec s textem, který chci dočasně skrýt pomocí komentáře.&lt;/p&gt;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--&gt;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&lt;!-- Tímto způsobem přidáte do stránky obrázek --&gt;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img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src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="cesta/k/souboru.jpg"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alt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="Krátký popis co obrázek obsahuje"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0254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příklady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077375"/>
            <a:ext cx="10021302" cy="73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20000"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Využití </a:t>
            </a:r>
            <a:r>
              <a:rPr lang="cs-CZ" sz="2400" i="1" dirty="0">
                <a:latin typeface="Arial"/>
                <a:ea typeface="Arial"/>
                <a:cs typeface="Arial"/>
                <a:sym typeface="Arial"/>
              </a:rPr>
              <a:t>divu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 pro vykreslení karty – karta nemá žádný vhodný sémantický tag (styly budou vysvětleny v prezentacích věnovaných CSS):</a:t>
            </a:r>
            <a:endParaRPr lang="cs-CZ" sz="20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07A4517F-4124-E3FB-8BEF-776EE74B5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500" y="2814222"/>
            <a:ext cx="2678798" cy="3890991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8C8D9234-F309-C48D-44DD-B5C0DAD151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1324" y="3359334"/>
            <a:ext cx="7128875" cy="280076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&lt;div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card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&lt;h3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card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heading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Kanadská příroda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&lt;/h3&gt;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img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card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__image"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src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="peyto-lake.jpg"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alt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="Jezero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Peyto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&lt;p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card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info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Užijte si dobrodružnou dovolenou v Kanadě. Objevte přírodní krásy okolí Calgary.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&lt;/p&gt;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&lt;p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card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info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card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info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--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price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small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1 osoba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small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59 900,- Kč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&lt;/p&gt;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&lt;a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card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cta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Objednat dovolenou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&lt;/div&gt;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4799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příklady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077375"/>
            <a:ext cx="5778146" cy="73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20000"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Jednoduché zobrazení příspěvku, zde již se sémantickými tagy:</a:t>
            </a:r>
            <a:endParaRPr lang="cs-CZ" sz="20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012505C9-D6B9-668B-0FC2-3C32099C2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336" y="2814221"/>
            <a:ext cx="5889008" cy="3488925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7104C1BD-25F3-4760-AB9C-14AB11C0F7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3206" y="1702014"/>
            <a:ext cx="4867066" cy="5001369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&lt;!-- Zde by bylo záhlaví s navigací --&gt;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main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main-content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article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="post"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header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="post__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header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img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src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="peyto-lake.jpg" 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alt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="Jezero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Peyto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hgroup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  &lt;h1&gt;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Dovolená u Jezera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Peyto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&lt;/h1&gt;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  &lt;p&gt;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Užijte si dobrodružnou dovolenou v Kanadě. Objevte přírodní krásy okolí Calgary.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&lt;/p&gt;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&lt;/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hgroup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&lt;/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header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&lt;div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="post__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sell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&lt;p&gt;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  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1 osoba 59 900,- Kč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&lt;/p&gt;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&lt;a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Objednat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&lt;/div&gt;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&lt;div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="post__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content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&lt;p&gt;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Lorem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ipsum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dolor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sit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amet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...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&lt;/p&gt;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&lt;p&gt;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Lorem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ipsum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dolor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sit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amet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...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&lt;/p&gt;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&lt;p&gt;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Lorem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ipsum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dolor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sit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amet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...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&lt;/p&gt;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&lt;p&gt;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Lorem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ipsum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dolor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sit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amet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...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&lt;/p&gt;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&lt;p&gt;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Lorem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ipsum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dolor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sit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amet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...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&lt;/p&gt;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&lt;/div&gt;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&lt;/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article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</a:t>
            </a:r>
            <a:r>
              <a:rPr kumimoji="0" lang="cs-CZ" altLang="cs-CZ" sz="11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main</a:t>
            </a: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1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&lt;!-- Zde by bylo zápatí --&gt;</a:t>
            </a:r>
            <a:endParaRPr kumimoji="0" lang="cs-CZ" altLang="cs-CZ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553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příklady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7" y="2077375"/>
            <a:ext cx="10146001" cy="73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Jednoduch</a:t>
            </a:r>
            <a:r>
              <a:rPr lang="cs-CZ" sz="2400" dirty="0"/>
              <a:t>é rozložení stránky se sémantickými značkami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:</a:t>
            </a:r>
            <a:endParaRPr lang="cs-CZ" sz="20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layout">
            <a:hlinkClick r:id="" action="ppaction://media"/>
            <a:extLst>
              <a:ext uri="{FF2B5EF4-FFF2-40B4-BE49-F238E27FC236}">
                <a16:creationId xmlns:a16="http://schemas.microsoft.com/office/drawing/2014/main" id="{F8D36E1E-1CBF-8452-FF13-18918E6F85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21810" y="2814221"/>
            <a:ext cx="6548380" cy="368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2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příklady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7" y="2077375"/>
            <a:ext cx="4942379" cy="73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20000"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Jednoduch</a:t>
            </a:r>
            <a:r>
              <a:rPr lang="cs-CZ" sz="2400" dirty="0"/>
              <a:t>é rozložení stránky se sémantickými značkami (kód)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:</a:t>
            </a:r>
            <a:endParaRPr lang="cs-CZ"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38E65F8-41BB-F6F0-3ED9-7DBDAD28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6607" y="2925742"/>
            <a:ext cx="5269391" cy="3600986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&lt;nav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navbar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&lt;div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navbar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flex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&lt;a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navbar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__logo"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img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src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="palm-trees-7150530.svg" 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alt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="Logo"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Super Dovolená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&lt;div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navbar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links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&lt;a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Nabídka zájezdů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&lt;a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Zajímavosti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&lt;a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Zákaznická zóna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&lt;/div&gt;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&lt;/div&gt;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&lt;/nav&gt;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main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homepage-content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section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homepage-content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flex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homepage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-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content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flex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--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vacations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&lt;h2&gt;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Akční zájezdy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&lt;/h2&gt;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&lt;!-- HTML kód karet s drobnou úpravou --&gt;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section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30EAE204-8A61-E4AF-F9BF-A5B76207C2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5426" y="2002413"/>
            <a:ext cx="4942379" cy="452431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200" b="0" i="0" u="none" strike="noStrike" cap="none" normalizeH="0" baseline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&lt;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section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homepage-content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flex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homepage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-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content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flex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--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posts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&lt;h2&gt;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Zajímavosti o destinacích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&lt;/h2&gt;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&lt;!-- HTML kód karet s drobnou úpravou --&gt;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section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&lt;div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homepage-content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cta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&lt;a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Chci zájezd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&lt;/div&gt;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main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&lt;div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flex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&lt;div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container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&lt;a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__link"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Obchodní podmínky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&lt;a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__link"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Nabídka zájezdů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&lt;a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__link"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Kontakty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&lt;/div&gt;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&lt;div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container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&lt;a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__link"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Ochrana osobních údajů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&lt;a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__link"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Soubory Cookies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&lt;a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__link"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="#"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Zákaznická zóna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&lt;/div&gt;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&lt;/div&gt;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&lt;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span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__copy"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&amp;copy; 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2024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span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</a:t>
            </a:r>
            <a:r>
              <a:rPr kumimoji="0" lang="cs-CZ" altLang="cs-CZ" sz="12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footer</a:t>
            </a:r>
            <a:r>
              <a:rPr kumimoji="0" lang="cs-CZ" altLang="cs-CZ" sz="12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883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verze + dokumentace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10151"/>
            <a:ext cx="10021302" cy="1577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V průběhu tohoto kurzu budeme pracovat výhradně s HTML verze 5. To, že je HTML soubor vytvořen pomocí 5. verze HTML zjistíme snadno, hned na prvním řádku: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A1064F-BD36-454A-42F1-1A774E6141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1852" y="3878985"/>
            <a:ext cx="9792070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&lt;!DOCTYPE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html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Google Shape;101;p2">
            <a:extLst>
              <a:ext uri="{FF2B5EF4-FFF2-40B4-BE49-F238E27FC236}">
                <a16:creationId xmlns:a16="http://schemas.microsoft.com/office/drawing/2014/main" id="{EBE8B3AD-A951-C6AB-A421-B5D29511E3B9}"/>
              </a:ext>
            </a:extLst>
          </p:cNvPr>
          <p:cNvSpPr txBox="1">
            <a:spLocks/>
          </p:cNvSpPr>
          <p:nvPr/>
        </p:nvSpPr>
        <p:spPr>
          <a:xfrm>
            <a:off x="1096500" y="4202150"/>
            <a:ext cx="10021302" cy="1932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Pokud se deklarace typu dokumentu liší, nejedná se o HTML 5.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/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Pro podrobné informace o jednotlivých HTML značkách budeme využívat dokumentaci na stránkách: 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hlinkClick r:id="rId3"/>
              </a:rPr>
              <a:t>https://developer.mozilla.org/en-US/docs/Web/HTML</a:t>
            </a:r>
            <a:r>
              <a:rPr lang="cs-CZ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83577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tagy a elementy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10151"/>
            <a:ext cx="10021302" cy="1577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5000" lnSpcReduction="20000"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Kód webové stránky se skládá z tzv. HTML značek (</a:t>
            </a:r>
            <a:r>
              <a:rPr lang="cs-CZ" sz="2400" i="1" dirty="0">
                <a:latin typeface="Arial"/>
                <a:ea typeface="Arial"/>
                <a:cs typeface="Arial"/>
                <a:sym typeface="Arial"/>
              </a:rPr>
              <a:t>Tagů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) a jejich obsahu – typicky text.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HTML tagy mají velmi jednoduchý způsob zápisu: 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/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Rozlišujeme mezi HTML tagy a HTML elementy: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B37CFD48-985E-73E2-5684-6842E1BCE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219" y="3987790"/>
            <a:ext cx="5207980" cy="2511358"/>
          </a:xfrm>
          <a:prstGeom prst="rect">
            <a:avLst/>
          </a:prstGeom>
        </p:spPr>
      </p:pic>
      <p:sp>
        <p:nvSpPr>
          <p:cNvPr id="6" name="Google Shape;101;p2">
            <a:extLst>
              <a:ext uri="{FF2B5EF4-FFF2-40B4-BE49-F238E27FC236}">
                <a16:creationId xmlns:a16="http://schemas.microsoft.com/office/drawing/2014/main" id="{C788E394-747C-A83F-4069-21623E9815AB}"/>
              </a:ext>
            </a:extLst>
          </p:cNvPr>
          <p:cNvSpPr txBox="1">
            <a:spLocks/>
          </p:cNvSpPr>
          <p:nvPr/>
        </p:nvSpPr>
        <p:spPr>
          <a:xfrm>
            <a:off x="1074198" y="4167064"/>
            <a:ext cx="4829452" cy="1577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400" b="1" dirty="0"/>
              <a:t>HTML tagy </a:t>
            </a:r>
            <a:r>
              <a:rPr lang="cs-CZ" sz="2400" dirty="0"/>
              <a:t>– samotné značky</a:t>
            </a:r>
          </a:p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400" b="1" dirty="0"/>
              <a:t>HTML element </a:t>
            </a:r>
            <a:r>
              <a:rPr lang="cs-CZ" sz="2400" dirty="0"/>
              <a:t>– značky včetně obsahu uvnitř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821594-6A79-C08E-6C9F-410AE750F9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195" y="2929639"/>
            <a:ext cx="3648811" cy="3385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NázevTagu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&gt;&lt;/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NázevTagu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5995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dělení tagů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36785"/>
            <a:ext cx="10021302" cy="141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Tagy můžeme rozdělit na:</a:t>
            </a:r>
          </a:p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400" i="1" dirty="0">
                <a:latin typeface="Arial"/>
                <a:ea typeface="Arial"/>
                <a:cs typeface="Arial"/>
                <a:sym typeface="Arial"/>
              </a:rPr>
              <a:t>Párové</a:t>
            </a:r>
          </a:p>
          <a:p>
            <a:pPr marL="805252" lvl="1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Skládají se z otevírací a zavírací značky:</a:t>
            </a:r>
          </a:p>
        </p:txBody>
      </p:sp>
      <p:sp>
        <p:nvSpPr>
          <p:cNvPr id="7" name="Google Shape;101;p2">
            <a:extLst>
              <a:ext uri="{FF2B5EF4-FFF2-40B4-BE49-F238E27FC236}">
                <a16:creationId xmlns:a16="http://schemas.microsoft.com/office/drawing/2014/main" id="{BA22774B-4C61-EA21-8F8C-56F9AC026815}"/>
              </a:ext>
            </a:extLst>
          </p:cNvPr>
          <p:cNvSpPr txBox="1">
            <a:spLocks/>
          </p:cNvSpPr>
          <p:nvPr/>
        </p:nvSpPr>
        <p:spPr>
          <a:xfrm>
            <a:off x="1085349" y="3905644"/>
            <a:ext cx="10021302" cy="141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400" i="1" dirty="0"/>
              <a:t>Nepárové</a:t>
            </a:r>
            <a:r>
              <a:rPr lang="cs-CZ" sz="2400" dirty="0"/>
              <a:t> </a:t>
            </a:r>
          </a:p>
          <a:p>
            <a:pPr marL="805252" lvl="1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000" dirty="0"/>
              <a:t>Skládají se pouze z jedné tzv. </a:t>
            </a:r>
            <a:r>
              <a:rPr lang="cs-CZ" sz="2000" dirty="0" err="1"/>
              <a:t>samozavírací</a:t>
            </a:r>
            <a:r>
              <a:rPr lang="cs-CZ" sz="2000" dirty="0"/>
              <a:t> značky: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E43C395F-5CE5-8EDE-C89A-1E11923EE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1048" y="2028396"/>
            <a:ext cx="3238952" cy="1848108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8006BFA4-B924-41FF-1F81-AC6B29E60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9942" y="5198239"/>
            <a:ext cx="3820058" cy="5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70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dělení tagů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36784"/>
            <a:ext cx="10021302" cy="3859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Tagy můžeme dále rozdělit na:</a:t>
            </a:r>
          </a:p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400" i="1" dirty="0">
                <a:latin typeface="Arial"/>
                <a:ea typeface="Arial"/>
                <a:cs typeface="Arial"/>
                <a:sym typeface="Arial"/>
              </a:rPr>
              <a:t>Sémantické</a:t>
            </a:r>
          </a:p>
          <a:p>
            <a:pPr marL="805252" lvl="1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Mají pevně daný význam a konkrétní využití ve struktuře stránky</a:t>
            </a:r>
          </a:p>
          <a:p>
            <a:pPr marL="805252" lvl="1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000" dirty="0"/>
              <a:t>Napomáhají k přístupnosti stránek (např pro čtečky obsahu)</a:t>
            </a:r>
          </a:p>
          <a:p>
            <a:pPr marL="348052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400" i="1" dirty="0">
                <a:latin typeface="Arial"/>
                <a:ea typeface="Arial"/>
                <a:cs typeface="Arial"/>
                <a:sym typeface="Arial"/>
              </a:rPr>
              <a:t>Nesémantické</a:t>
            </a:r>
            <a:endParaRPr lang="cs-CZ" sz="2400" dirty="0">
              <a:latin typeface="Arial"/>
              <a:ea typeface="Arial"/>
              <a:cs typeface="Arial"/>
              <a:sym typeface="Arial"/>
            </a:endParaRPr>
          </a:p>
          <a:p>
            <a:pPr marL="805252" lvl="1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Nemají daný význam (jsou to obecné elementy)</a:t>
            </a:r>
          </a:p>
          <a:p>
            <a:pPr marL="805252" lvl="1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cs-CZ" sz="2000" dirty="0"/>
              <a:t>Používají se v případech, pro které nemáme vhodnou sémantickou značku</a:t>
            </a:r>
            <a:endParaRPr lang="cs-CZ" sz="20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7306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dělení elementů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36784"/>
            <a:ext cx="10021302" cy="2794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Elementy můžeme rozlišit na</a:t>
            </a:r>
            <a:r>
              <a:rPr lang="cs-CZ" sz="2400" dirty="0"/>
              <a:t> </a:t>
            </a:r>
            <a:r>
              <a:rPr lang="cs-CZ" sz="2400" i="1" dirty="0"/>
              <a:t>Blokové </a:t>
            </a:r>
            <a:r>
              <a:rPr lang="cs-CZ" sz="2400" dirty="0"/>
              <a:t>a </a:t>
            </a:r>
            <a:r>
              <a:rPr lang="cs-CZ" sz="2400" i="1" dirty="0"/>
              <a:t>Řádkové</a:t>
            </a:r>
            <a:r>
              <a:rPr lang="cs-CZ" sz="2400" dirty="0"/>
              <a:t>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i="1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Největší rozdíl </a:t>
            </a:r>
            <a:r>
              <a:rPr lang="cs-CZ" sz="2400" dirty="0"/>
              <a:t>mezi nimi je, jak se chovají uvnitř stránky – kolik zabírají místa a jaké jim můžeme nastavit CSS styly.</a:t>
            </a:r>
            <a:endParaRPr lang="cs-CZ" sz="2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5564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blokové elementy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36784"/>
            <a:ext cx="10021302" cy="118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10000"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Blokové elementy se v toku dokumentu chovají jako „bloky“ – zabírají vždy maximální možné místo co se týká šířky. Výška je vypočítána automaticky na základě obsahu.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BD1F005D-B718-23DE-4BE1-0C385F7AE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378" y="3589848"/>
            <a:ext cx="9578942" cy="2644231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6F4F10D4-1E03-CC2D-DB5B-900208D09272}"/>
              </a:ext>
            </a:extLst>
          </p:cNvPr>
          <p:cNvSpPr txBox="1"/>
          <p:nvPr/>
        </p:nvSpPr>
        <p:spPr>
          <a:xfrm>
            <a:off x="1073287" y="6309613"/>
            <a:ext cx="67601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i="1" dirty="0"/>
              <a:t>Zobrazení </a:t>
            </a:r>
            <a:r>
              <a:rPr lang="cs-CZ" i="1" dirty="0" err="1"/>
              <a:t>Dev</a:t>
            </a:r>
            <a:r>
              <a:rPr lang="cs-CZ" i="1" dirty="0"/>
              <a:t> </a:t>
            </a:r>
            <a:r>
              <a:rPr lang="cs-CZ" i="1" dirty="0" err="1"/>
              <a:t>Tools</a:t>
            </a:r>
            <a:r>
              <a:rPr lang="cs-CZ" i="1" dirty="0"/>
              <a:t> v Google Chrome: F12 nebo </a:t>
            </a:r>
            <a:r>
              <a:rPr lang="cs-CZ" i="1" dirty="0" err="1"/>
              <a:t>Ctrl+Shift+i</a:t>
            </a:r>
            <a:r>
              <a:rPr lang="cs-CZ" i="1" dirty="0"/>
              <a:t>, v Opeře </a:t>
            </a:r>
            <a:r>
              <a:rPr lang="cs-CZ" i="1" dirty="0" err="1"/>
              <a:t>Ctrl+Shit+c</a:t>
            </a:r>
            <a:endParaRPr lang="cs-CZ" i="1" dirty="0"/>
          </a:p>
        </p:txBody>
      </p:sp>
    </p:spTree>
    <p:extLst>
      <p:ext uri="{BB962C8B-B14F-4D97-AF65-F5344CB8AC3E}">
        <p14:creationId xmlns:p14="http://schemas.microsoft.com/office/powerpoint/2010/main" val="2078254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HTML – řádkové elementy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36784"/>
            <a:ext cx="10021302" cy="1212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5000" lnSpcReduction="10000"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Řádkové elementy běžně umisťujeme dovnitř blokových – šířka i výška je vypočítána podle velikosti obsahu. </a:t>
            </a:r>
            <a:r>
              <a:rPr lang="cs-CZ" sz="2400" dirty="0"/>
              <a:t>Řádkovým elementům 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není možné pomocí CSS</a:t>
            </a:r>
            <a:r>
              <a:rPr lang="cs-CZ" sz="2400" dirty="0"/>
              <a:t> nastavit š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ířku a výšku </a:t>
            </a:r>
            <a:r>
              <a:rPr lang="cs-CZ" sz="2400" i="1" dirty="0">
                <a:latin typeface="Arial"/>
                <a:ea typeface="Arial"/>
                <a:cs typeface="Arial"/>
                <a:sym typeface="Arial"/>
              </a:rPr>
              <a:t>(je nutné explicitně změnit jejich chování na řádkově-blokové nebo blokov</a:t>
            </a:r>
            <a:r>
              <a:rPr lang="cs-CZ" sz="2400" i="1" dirty="0"/>
              <a:t>é</a:t>
            </a:r>
            <a:r>
              <a:rPr lang="cs-CZ" sz="2400" i="1" dirty="0"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6F4F10D4-1E03-CC2D-DB5B-900208D09272}"/>
              </a:ext>
            </a:extLst>
          </p:cNvPr>
          <p:cNvSpPr txBox="1"/>
          <p:nvPr/>
        </p:nvSpPr>
        <p:spPr>
          <a:xfrm>
            <a:off x="1073287" y="6101908"/>
            <a:ext cx="7297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i="1" dirty="0"/>
              <a:t>Pro zobrazení informací o elementu v </a:t>
            </a:r>
            <a:r>
              <a:rPr lang="cs-CZ" i="1" dirty="0" err="1"/>
              <a:t>Dev</a:t>
            </a:r>
            <a:r>
              <a:rPr lang="cs-CZ" i="1" dirty="0"/>
              <a:t> </a:t>
            </a:r>
            <a:r>
              <a:rPr lang="cs-CZ" i="1" dirty="0" err="1"/>
              <a:t>Tools</a:t>
            </a:r>
            <a:r>
              <a:rPr lang="cs-CZ" i="1" dirty="0"/>
              <a:t> do něj klikněte, nebo na něj ukažte myší.</a:t>
            </a: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E66B39E7-CD3C-9A02-4B60-66E46DE90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193" y="3548855"/>
            <a:ext cx="9105610" cy="238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50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1147</TotalTime>
  <Words>2510</Words>
  <Application>Microsoft Office PowerPoint</Application>
  <PresentationFormat>Širokoúhlá obrazovka</PresentationFormat>
  <Paragraphs>224</Paragraphs>
  <Slides>25</Slides>
  <Notes>25</Notes>
  <HiddenSlides>0</HiddenSlides>
  <MMClips>1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25</vt:i4>
      </vt:variant>
    </vt:vector>
  </HeadingPairs>
  <TitlesOfParts>
    <vt:vector size="29" baseType="lpstr">
      <vt:lpstr>Arial</vt:lpstr>
      <vt:lpstr>Calibri</vt:lpstr>
      <vt:lpstr>JetBrains Mono</vt:lpstr>
      <vt:lpstr>Office Theme</vt:lpstr>
      <vt:lpstr>Frontend - HTML</vt:lpstr>
      <vt:lpstr>Co je HTML</vt:lpstr>
      <vt:lpstr>HTML – verze + dokumentace</vt:lpstr>
      <vt:lpstr>HTML – tagy a elementy</vt:lpstr>
      <vt:lpstr>HTML – dělení tagů</vt:lpstr>
      <vt:lpstr>HTML – dělení tagů</vt:lpstr>
      <vt:lpstr>HTML – dělení elementů</vt:lpstr>
      <vt:lpstr>HTML – blokové elementy</vt:lpstr>
      <vt:lpstr>HTML – řádkové elementy</vt:lpstr>
      <vt:lpstr>HTML – základní struktura</vt:lpstr>
      <vt:lpstr>HTML – základní struktura</vt:lpstr>
      <vt:lpstr>HTML – textové tagy</vt:lpstr>
      <vt:lpstr>HTML – textové tagy</vt:lpstr>
      <vt:lpstr>HTML – netextové tagy</vt:lpstr>
      <vt:lpstr>HTML – netextové tagy</vt:lpstr>
      <vt:lpstr>HTML – tag pro obrázky</vt:lpstr>
      <vt:lpstr>HTML – volba sémantického tagu</vt:lpstr>
      <vt:lpstr>HTML – sémantický layout</vt:lpstr>
      <vt:lpstr>HTML – atributy</vt:lpstr>
      <vt:lpstr>HTML – atributy</vt:lpstr>
      <vt:lpstr>HTML – komentáře</vt:lpstr>
      <vt:lpstr>HTML – příklady</vt:lpstr>
      <vt:lpstr>HTML – příklady</vt:lpstr>
      <vt:lpstr>HTML – příklady</vt:lpstr>
      <vt:lpstr>HTML – příklady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Kurz</dc:title>
  <dc:creator>HlavniProfil</dc:creator>
  <cp:lastModifiedBy>Jakub Pradeniak</cp:lastModifiedBy>
  <cp:revision>52</cp:revision>
  <dcterms:modified xsi:type="dcterms:W3CDTF">2024-02-28T17:28:39Z</dcterms:modified>
</cp:coreProperties>
</file>